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autoCompressPictures="0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75" r:id="rId17"/>
    <p:sldId id="276" r:id="rId18"/>
    <p:sldId id="278" r:id="rId19"/>
    <p:sldId id="279" r:id="rId20"/>
    <p:sldId id="282" r:id="rId21"/>
    <p:sldId id="283" r:id="rId22"/>
    <p:sldId id="284" r:id="rId23"/>
  </p:sldIdLst>
  <p:sldSz type="screen4x3" cy="6858000" cx="12191365"/>
  <p:notesSz cx="6858000" cy="9144000"/>
  <p:defaultTextStyle>
    <a:defPPr>
      <a:defRPr lang="en-US"/>
    </a:defPPr>
    <a:lvl1pPr algn="l" defTabSz="4572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89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tableStyles" Target="tableStyles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86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787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788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789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7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Title Slide"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3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487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Title and Vertical Text"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Vertical Title and Text"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9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45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Section Header"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6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7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Two Content"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66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67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6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6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7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Comparison"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1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72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773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775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7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77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7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Title Only"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3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3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3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Blank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582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583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Content with Caption"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80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81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78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8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8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Picture with Caption"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9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750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en-US"/>
          </a:p>
        </p:txBody>
      </p:sp>
      <p:sp>
        <p:nvSpPr>
          <p:cNvPr id="104875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104875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75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104875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eaLnBrk="1" hangingPunct="1" latinLnBrk="0" rtl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457200" eaLnBrk="1" hangingPunct="1" indent="-342900" latinLnBrk="0" marL="342900" rtl="0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indent="-228600" latinLnBrk="0" marL="1143000" rtl="0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indent="-228600" latinLnBrk="0" marL="1600200" rtl="0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indent="-228600" latinLnBrk="0" marL="2057400" rtl="0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7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hyperlink" Target="https://pythonweb.display.anyi.space" TargetMode="Externa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24" name=""/>
        <p:cNvGrpSpPr/>
        <p:nvPr/>
      </p:nvGrpSpPr>
      <p:grpSpPr>
        <a:xfrm/>
      </p:grpSpPr>
      <p:sp>
        <p:nvSpPr>
          <p:cNvPr id="1048584" name="Rectangle 1"/>
          <p:cNvSpPr/>
          <p:nvPr/>
        </p:nvSpPr>
        <p:spPr>
          <a:xfrm>
            <a:off x="0" y="228600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585" name="TextBox 2"/>
          <p:cNvSpPr txBox="1"/>
          <p:nvPr/>
        </p:nvSpPr>
        <p:spPr>
          <a:xfrm>
            <a:off x="914400" y="914400"/>
            <a:ext cx="10058400" cy="76835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4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rPr lang="zh-CN"/>
              <a:t>仿</a:t>
            </a:r>
            <a:r>
              <a:t>计算机学院</a:t>
            </a:r>
            <a:r>
              <a:rPr lang="zh-CN"/>
              <a:t>官网</a:t>
            </a:r>
            <a:r>
              <a:t>设计与实现</a:t>
            </a:r>
          </a:p>
        </p:txBody>
      </p:sp>
      <p:sp>
        <p:nvSpPr>
          <p:cNvPr id="1048586" name="TextBox 3"/>
          <p:cNvSpPr txBox="1"/>
          <p:nvPr/>
        </p:nvSpPr>
        <p:spPr>
          <a:xfrm>
            <a:off x="914400" y="2560320"/>
            <a:ext cx="10058400" cy="429895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2200">
                <a:solidFill>
                  <a:srgbClr val="BBCCDD"/>
                </a:solidFill>
                <a:latin typeface="Microsoft YaHei" panose="020B0503020204020204" charset="-122"/>
              </a:defRPr>
            </a:pPr>
            <a:r>
              <a:t>基于 Django  的</a:t>
            </a:r>
            <a:r>
              <a:rPr lang="zh-CN"/>
              <a:t>门户网站</a:t>
            </a:r>
            <a:endParaRPr lang="zh-CN"/>
          </a:p>
        </p:txBody>
      </p:sp>
      <p:sp>
        <p:nvSpPr>
          <p:cNvPr id="1048587" name="TextBox 5"/>
          <p:cNvSpPr txBox="1"/>
          <p:nvPr/>
        </p:nvSpPr>
        <p:spPr>
          <a:xfrm>
            <a:off x="914400" y="3232150"/>
            <a:ext cx="10058400" cy="396241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2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黄略  杨昊廷  李锐  朱启政  毕熙</a:t>
            </a:r>
          </a:p>
        </p:txBody>
      </p:sp>
      <p:sp>
        <p:nvSpPr>
          <p:cNvPr id="1048588" name="TextBox 6"/>
          <p:cNvSpPr txBox="1"/>
          <p:nvPr/>
        </p:nvSpPr>
        <p:spPr>
          <a:xfrm>
            <a:off x="914400" y="5486400"/>
            <a:ext cx="10058400" cy="337185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1600">
                <a:solidFill>
                  <a:srgbClr val="AAAAAA"/>
                </a:solidFill>
                <a:latin typeface="Microsoft YaHei" panose="020B0503020204020204" charset="-122"/>
              </a:defRPr>
            </a:pPr>
            <a:r>
              <a:rPr lang="en-US"/>
              <a:t>20264-06-17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/>
      </p:grpSpPr>
      <p:sp>
        <p:nvSpPr>
          <p:cNvPr id="1048612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13" name="TextBox 2"/>
          <p:cNvSpPr txBox="1"/>
          <p:nvPr/>
        </p:nvSpPr>
        <p:spPr>
          <a:xfrm>
            <a:off x="548640" y="137160"/>
            <a:ext cx="10972800" cy="52197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3.</a:t>
            </a:r>
            <a:r>
              <a:rPr lang="en-US"/>
              <a:t>2</a:t>
            </a:r>
            <a:r>
              <a:t> </a:t>
            </a:r>
            <a:r>
              <a:rPr lang="zh-CN"/>
              <a:t>十四</a:t>
            </a:r>
            <a:r>
              <a:t>种分类与导航模块映射</a:t>
            </a:r>
          </a:p>
        </p:txBody>
      </p:sp>
      <p:sp>
        <p:nvSpPr>
          <p:cNvPr id="1048614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graphicFrame>
        <p:nvGraphicFramePr>
          <p:cNvPr id="4194307" name="Table 4"/>
          <p:cNvGraphicFramePr>
            <a:graphicFrameLocks noGrp="1"/>
          </p:cNvGraphicFramePr>
          <p:nvPr/>
        </p:nvGraphicFramePr>
        <p:xfrm>
          <a:off x="548640" y="1188720"/>
          <a:ext cx="1106424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4114800"/>
                <a:gridCol w="4206240"/>
              </a:tblGrid>
              <a:tr h="353568"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category 值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中文名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所属模块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professional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专业介绍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aboutApp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leader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领导分工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aboutApp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academic_leader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学科建设带头人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computer_science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计算机系教师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software_engineering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软件工程系教师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digital_media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数字媒体技术系教师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iot_networking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物联网与网络工程系教师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math_teaching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数学教研室教师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party_work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党政学工队伍教师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teamApp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scientific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教学科研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scientificApp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party_dynamic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党建动态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partyApp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youth_dynamic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团学动态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partyApp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admissions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招生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admissionsApp</a:t>
                      </a:r>
                    </a:p>
                  </a:txBody>
                  <a:tcPr anchor="ctr"/>
                </a:tc>
              </a:tr>
              <a:tr h="353568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employment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就业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admissionsApp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53" name=""/>
        <p:cNvGrpSpPr/>
        <p:nvPr/>
      </p:nvGrpSpPr>
      <p:grpSpPr>
        <a:xfrm/>
      </p:grpSpPr>
      <p:sp>
        <p:nvSpPr>
          <p:cNvPr id="1048615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16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四、核心业务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/>
      </p:grpSpPr>
      <p:sp>
        <p:nvSpPr>
          <p:cNvPr id="1048617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18" name="TextBox 2"/>
          <p:cNvSpPr txBox="1"/>
          <p:nvPr/>
        </p:nvSpPr>
        <p:spPr>
          <a:xfrm>
            <a:off x="548640" y="137160"/>
            <a:ext cx="10972800" cy="51054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4.1 请求处理时序图</a:t>
            </a:r>
          </a:p>
        </p:txBody>
      </p:sp>
      <p:sp>
        <p:nvSpPr>
          <p:cNvPr id="1048619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20" name="TextBox 5"/>
          <p:cNvSpPr txBox="1"/>
          <p:nvPr/>
        </p:nvSpPr>
        <p:spPr>
          <a:xfrm>
            <a:off x="703580" y="996950"/>
            <a:ext cx="6092825" cy="5529580"/>
          </a:xfrm>
          <a:prstGeom prst="rect"/>
          <a:noFill/>
        </p:spPr>
        <p:txBody>
          <a:bodyPr wrap="square">
            <a:noAutofit/>
          </a:bodyPr>
          <a:p>
            <a:pPr algn="l">
              <a:defRPr b="0" sz="1400">
                <a:solidFill>
                  <a:srgbClr val="333333"/>
                </a:solidFill>
                <a:latin typeface="Microsoft YaHei" panose="020B0503020204020204" charset="-122"/>
              </a:defRPr>
            </a:pPr>
            <a:r>
              <a:t>▸ URL 匹配：支持 include() 多页面模块 和 直接导入（首页、scientificApp）</a:t>
            </a:r>
            <a:br/>
            <a:r>
              <a:t>▸ Markdown 渲染：请求时动态转换，编辑端无需关心 HTML</a:t>
            </a:r>
          </a:p>
        </p:txBody>
      </p:sp>
      <p:pic>
        <p:nvPicPr>
          <p:cNvPr id="2097153" name="图片 6" descr="核心业务时序图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796405" y="996950"/>
            <a:ext cx="4892040" cy="5685155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57" name=""/>
        <p:cNvGrpSpPr/>
        <p:nvPr/>
      </p:nvGrpSpPr>
      <p:grpSpPr>
        <a:xfrm/>
      </p:grpSpPr>
      <p:sp>
        <p:nvSpPr>
          <p:cNvPr id="1048630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31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五、数据采集与数据清洗</a:t>
            </a:r>
          </a:p>
        </p:txBody>
      </p:sp>
    </p:spTree>
  </p:cSld>
  <p:clrMapOvr>
    <a:masterClrMapping/>
  </p:clrMapOvr>
</p:sld>
</file>

<file path=ppt/slides/slide14.xml><?xml version="1.0" encoding="UTF-8" standalone="yes"?>
<p:sld xmlns:a="http://schemas.openxmlformats.org/drawingml/2006/main" xmlns:r="http://schemas.openxmlformats.org/officeDocument/2006/relationships" xmlns:p="http://schemas.openxmlformats.org/presentationml/2006/main"><p:cSld><p:spTree><p:nvGrpSpPr><p:cNvPr id="58" name=""/><p:cNvGrpSpPr/><p:nvPr/></p:nvGrpSpPr><p:grpSpPr><a:xfrm/></p:grpSpPr><p:sp><p:nvSpPr><p:cNvPr id="1048632" name="Rectangle 1"/><p:cNvSpPr/><p:nvPr/></p:nvSpPr><p:spPr><a:xfrm><a:off x="0" y="0"/><a:ext cx="12191695" cy="822960"/></a:xfrm><a:prstGeom prst="rect"/><a:solidFill><a:srgbClr val="1A3C6E"/></a:solidFill><a:ln><a:noFill/></a:ln></p:spPr><p:style><a:lnRef idx="1"><a:schemeClr val="accent1"/></a:lnRef><a:fillRef idx="3"><a:schemeClr val="accent1"/></a:fillRef><a:effectRef idx="2"><a:schemeClr val="accent1"/></a:effectRef><a:fontRef idx="minor"><a:schemeClr val="lt1"/></a:fontRef></p:style><p:txBody><a:bodyPr anchor="ctr" rtlCol="0"/><a:p><a:pPr algn="ctr"/></a:p></p:txBody></p:sp><p:sp><p:nvSpPr><p:cNvPr id="1048633" name="TextBox 2"/><p:cNvSpPr txBox="1"/><p:nvPr/></p:nvSpPr><p:spPr><a:xfrm><a:off x="548640" y="137160"/><a:ext cx="10972800" cy="510540"/></a:xfrm><a:prstGeom prst="rect"/><a:noFill/></p:spPr><p:txBody><a:bodyPr wrap="square"><a:spAutoFit/></a:bodyPr><a:p><a:pPr algn="l"><a:defRPr b="1" sz="2800"><a:solidFill><a:srgbClr val="FFFFFF"/></a:solidFill><a:latin typeface="Microsoft YaHei" panose="020B0503020204020204" charset="-122"/></a:defRPr></a:pPr><a:r><a:t>5.1 数据采集流程</a:t></a:r></a:p></p:txBody></p:sp><p:sp><p:nvSpPr><p:cNvPr id="1048634" name="Rectangle 3"/><p:cNvSpPr/><p:nvPr/></p:nvSpPr><p:spPr><a:xfrm><a:off x="0" y="822960"/><a:ext cx="12191695" cy="36576"/></a:xfrm><a:prstGeom prst="rect"/><a:solidFill><a:srgbClr val="F08C2E"/></a:solidFill><a:ln><a:noFill/></a:ln></p:spPr><p:style><a:lnRef idx="1"><a:schemeClr val="accent1"/></a:lnRef><a:fillRef idx="3"><a:schemeClr val="accent1"/></a:fillRef><a:effectRef idx="2"><a:schemeClr val="accent1"/></a:effectRef><a:fontRef idx="minor"><a:schemeClr val="lt1"/></a:fontRef></p:style><p:txBody><a:bodyPr anchor="ctr" rtlCol="0"/><a:p><a:pPr algn="ctr"/></a:p></p:txBody></p:sp><p:sp><p:nvSpPr><p:cNvPr id="1048635" name="TextBox 15"/><p:cNvSpPr txBox="1"/><p:nvPr/></p:nvSpPr><p:spPr><a:xfrm><a:off x="309245" y="982345"/><a:ext cx="5419090" cy="4765040"/></a:xfrm><a:prstGeom prst="rect"/><a:noFill/></p:spPr><p:txBody><a:bodyPr wrap="square"><a:spAutoFit/></a:bodyPr><a:p><a:pPr algn="l"><a:defRPr b="0" sz="1400"><a:solidFill><a:srgbClr val="333333"/></a:solidFill><a:latin typeface="Microsoft YaHei" panose="020B0503020204020204" charset="-122"/></a:defRPr></a:pPr><a:r><a:t>核心代码（文章/artUtil.py）：</a:t></a:r><a:br/><a:r><a:t>▸ get(url)：urllib.request 发起 GET 请求</a:t></a:r><a:br/><a:r><a:t>▸ htmlHandler(html)：BeautifulSoup 提取 title 和 .article 内容区</a:t></a:r><a:br/><a:r><a:t>▸ html2markdown(html)：markdownify 转换，ATX标题、-列表、过滤 script/style</a:t></a:r><a:br/><a:r><a:t>▸ postMarkdownHandler(markdown)：正则 r&quot;!\[(.*?)\]\((.*?)\)&quot; 补全图片 URL</a:t></a:r><a:br/><a:r><a:t>▸ save(filename, content)：清理非法字符，保存为 .md 文件</a:t></a:r><a:br/><a:br/><a:r><a:t>采集</a:t></a:r><a:r><a:rPr lang="zh-CN"/><a:t>并清洗共</a:t></a:r><a:r><a:rPr lang="en-US"/><a:t>97</a:t></a:r><a:r><a:rPr altLang="en-US" lang="zh-CN"/><a:t>篇文章</a:t></a:r><a:r><a:t>：</a:t></a:r></a:p><a:p><a:pPr algn="l"><a:defRPr b="0" sz="1400"><a:solidFill><a:srgbClr val="333333"/></a:solidFill><a:latin typeface="Microsoft YaHei" panose="020B0503020204020204" charset="-122"/></a:defRPr></a:pPr><a:r><a:rPr lang="zh-CN"/><a:t>学院简介模块两个分类共</a:t></a:r><a:r><a:rPr lang="en-US"/><a:t>10</a:t></a:r><a:r><a:t>篇</a:t></a:r></a:p><a:p><a:pPr algn="l"><a:defRPr b="0" sz="1400"><a:solidFill><a:srgbClr val="333333"/></a:solidFill><a:latin typeface="Microsoft YaHei" panose="020B0503020204020204" charset="-122"/></a:defRPr></a:pPr><a:r><a:rPr lang="zh-CN"/><a:t>教师团队模块七个分类共</a:t></a:r><a:r><a:rPr altLang="zh-CN" lang="en-US"/><a:t>61</a:t></a:r><a:r><a:rPr altLang="en-US" lang="zh-CN"/><a:t>篇</a:t></a:r><a:endParaRPr lang="zh-CN"/></a:p><a:p><a:pPr algn="l"><a:defRPr b="0" sz="1400"><a:solidFill><a:srgbClr val="333333"/></a:solidFill><a:latin typeface="Microsoft YaHei" panose="020B0503020204020204" charset="-122"/></a:defRPr></a:pPr><a:r><a:rPr lang="zh-CN"/><a:t>科研工作模块一个分类共</a:t></a:r><a:r><a:rPr altLang="zh-CN" lang="en-US"/><a:t>5</a:t></a:r><a:r><a:rPr lang="zh-CN"/><a:t>篇</a:t></a:r><a:endParaRPr lang="zh-CN"/></a:p><a:p><a:pPr algn="l"><a:defRPr b="0" sz="1400"><a:solidFill><a:srgbClr val="333333"/></a:solidFill><a:latin typeface="Microsoft YaHei" panose="020B0503020204020204" charset="-122"/></a:defRPr></a:pPr><a:r><a:rPr lang="zh-CN"/><a:t>招生就业模块两个分类共</a:t></a:r><a:r><a:rPr altLang="zh-CN" lang="en-US"/><a:t>18</a:t></a:r><a:r><a:rPr altLang="en-US" lang="zh-CN"/><a:t>篇</a:t></a:r><a:endParaRPr lang="zh-CN"/></a:p><a:p><a:pPr algn="l"><a:defRPr b="0" sz="1400"><a:solidFill><a:srgbClr val="333333"/></a:solidFill><a:latin typeface="Microsoft YaHei" panose="020B0503020204020204" charset="-122"/></a:defRPr></a:pPr><a:r><a:rPr lang="zh-CN"/><a:t>党团工作两个分类共</a:t></a:r><a:r><a:rPr altLang="zh-CN" lang="en-US"/><a:t>2</a:t></a:r><a:r><a:rPr altLang="en-US" lang="zh-CN"/><a:t>篇</a:t></a:r><a:endParaRPr altLang="en-US" lang="zh-CN"/></a:p><a:p><a:pPr algn="l"><a:defRPr b="0" sz="1400"><a:solidFill><a:srgbClr val="333333"/></a:solidFill><a:latin typeface="Microsoft YaHei" panose="020B0503020204020204" charset="-122"/></a:defRPr></a:pPr><a:endParaRPr altLang="en-US" lang="zh-CN"/></a:p><a:p><a:pPr algn="l"><a:defRPr b="0" sz="1400"><a:solidFill><a:srgbClr val="333333"/></a:solidFill><a:latin typeface="Microsoft YaHei" panose="020B0503020204020204" charset="-122"/></a:defRPr></a:pPr><a:r><a:rPr altLang="en-US" lang="zh-CN"/><a:t>【Python 库】▸ urllib.request — HTTP 请求▸ BeautifulSoup 4 — HTML 解析▸ markdownify — HTML→Markdown▸ re — 正则表达式</a:t></a:r><a:endParaRPr altLang="en-US" lang="zh-CN"/></a:p></p:txBody></p:sp><p:pic><p:nvPicPr><p:cNvPr id="2097154" name="图片 28" descr="pythonweb-数据采集时序图"/><p:cNvPicPr><a:picLocks noChangeAspect="1"/></p:cNvPicPr><p:nvPr/></p:nvPicPr><p:blipFill><a:blip xmlns:r="http://schemas.openxmlformats.org/officeDocument/2006/relationships" r:embed="rId1"/><a:stretch><a:fillRect/></a:stretch></p:blipFill><p:spPr><a:xfrm><a:off x="6229985" y="908050"/><a:ext cx="5643880" cy="5949950"/></a:xfrm><a:prstGeom prst="rect"/></p:spPr></p:pic></p:spTree></p:cSld><p:clrMapOvr><a:masterClrMapping/></p:clrMapOvr>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62" name=""/>
        <p:cNvGrpSpPr/>
        <p:nvPr/>
      </p:nvGrpSpPr>
      <p:grpSpPr>
        <a:xfrm/>
      </p:grpSpPr>
      <p:sp>
        <p:nvSpPr>
          <p:cNvPr id="1048673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74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六、数据维护</a:t>
            </a:r>
          </a:p>
        </p:txBody>
      </p:sp>
      <p:sp>
        <p:nvSpPr>
          <p:cNvPr id="1048675" name="TextBox 3"/>
          <p:cNvSpPr txBox="1"/>
          <p:nvPr/>
        </p:nvSpPr>
        <p:spPr>
          <a:xfrm>
            <a:off x="914400" y="2926080"/>
            <a:ext cx="10058400" cy="358140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1800">
                <a:solidFill>
                  <a:srgbClr val="CCCCCC"/>
                </a:solidFill>
                <a:latin typeface="Microsoft YaHei" panose="020B0503020204020204" charset="-122"/>
              </a:defRPr>
            </a:pPr>
            <a:r>
              <a:t>Data Maintenance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/>
      </p:grpSpPr>
      <p:sp>
        <p:nvSpPr>
          <p:cNvPr id="1048676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77" name="TextBox 2"/>
          <p:cNvSpPr txBox="1"/>
          <p:nvPr/>
        </p:nvSpPr>
        <p:spPr>
          <a:xfrm>
            <a:off x="548640" y="137160"/>
            <a:ext cx="10972800" cy="51054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6.1 数据维护流程</a:t>
            </a:r>
          </a:p>
        </p:txBody>
      </p:sp>
      <p:sp>
        <p:nvSpPr>
          <p:cNvPr id="1048678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79" name="Rounded Rectangle 4"/>
          <p:cNvSpPr/>
          <p:nvPr/>
        </p:nvSpPr>
        <p:spPr>
          <a:xfrm>
            <a:off x="274320" y="1645920"/>
            <a:ext cx="1371600" cy="731520"/>
          </a:xfrm>
          <a:prstGeom prst="round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>
              <a:defRPr b="1" sz="13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数据巡检</a:t>
            </a:r>
          </a:p>
        </p:txBody>
      </p:sp>
      <p:sp>
        <p:nvSpPr>
          <p:cNvPr id="1048680" name="Rounded Rectangle 5"/>
          <p:cNvSpPr/>
          <p:nvPr/>
        </p:nvSpPr>
        <p:spPr>
          <a:xfrm>
            <a:off x="1828800" y="1645920"/>
            <a:ext cx="1371600" cy="731520"/>
          </a:xfrm>
          <a:prstGeom prst="round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>
              <a:defRPr b="1" sz="13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内容检查</a:t>
            </a:r>
          </a:p>
        </p:txBody>
      </p:sp>
      <p:sp>
        <p:nvSpPr>
          <p:cNvPr id="1048681" name="Rounded Rectangle 6"/>
          <p:cNvSpPr/>
          <p:nvPr/>
        </p:nvSpPr>
        <p:spPr>
          <a:xfrm>
            <a:off x="3383280" y="1645920"/>
            <a:ext cx="1371600" cy="731520"/>
          </a:xfrm>
          <a:prstGeom prst="round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>
              <a:defRPr b="1" sz="13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封面检查</a:t>
            </a:r>
          </a:p>
        </p:txBody>
      </p:sp>
      <p:sp>
        <p:nvSpPr>
          <p:cNvPr id="1048682" name="Rounded Rectangle 7"/>
          <p:cNvSpPr/>
          <p:nvPr/>
        </p:nvSpPr>
        <p:spPr>
          <a:xfrm>
            <a:off x="4937760" y="1645920"/>
            <a:ext cx="1371600" cy="731520"/>
          </a:xfrm>
          <a:prstGeom prst="round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>
              <a:defRPr b="1" sz="13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分类检查</a:t>
            </a:r>
          </a:p>
        </p:txBody>
      </p:sp>
      <p:sp>
        <p:nvSpPr>
          <p:cNvPr id="1048683" name="Rounded Rectangle 8"/>
          <p:cNvSpPr/>
          <p:nvPr/>
        </p:nvSpPr>
        <p:spPr>
          <a:xfrm>
            <a:off x="6492240" y="1645920"/>
            <a:ext cx="1371600" cy="731520"/>
          </a:xfrm>
          <a:prstGeom prst="round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>
              <a:defRPr b="1" sz="13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时效检查</a:t>
            </a:r>
          </a:p>
        </p:txBody>
      </p:sp>
      <p:sp>
        <p:nvSpPr>
          <p:cNvPr id="1048685" name="Right Arrow 10"/>
          <p:cNvSpPr/>
          <p:nvPr/>
        </p:nvSpPr>
        <p:spPr>
          <a:xfrm>
            <a:off x="1645920" y="1828800"/>
            <a:ext cx="182880" cy="365760"/>
          </a:xfrm>
          <a:prstGeom prst="rightArrow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86" name="Right Arrow 11"/>
          <p:cNvSpPr/>
          <p:nvPr/>
        </p:nvSpPr>
        <p:spPr>
          <a:xfrm>
            <a:off x="3200400" y="1828800"/>
            <a:ext cx="182880" cy="365760"/>
          </a:xfrm>
          <a:prstGeom prst="rightArrow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87" name="Right Arrow 12"/>
          <p:cNvSpPr/>
          <p:nvPr/>
        </p:nvSpPr>
        <p:spPr>
          <a:xfrm>
            <a:off x="4754880" y="1828800"/>
            <a:ext cx="182880" cy="365760"/>
          </a:xfrm>
          <a:prstGeom prst="rightArrow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88" name="Right Arrow 13"/>
          <p:cNvSpPr/>
          <p:nvPr/>
        </p:nvSpPr>
        <p:spPr>
          <a:xfrm>
            <a:off x="6309360" y="1828800"/>
            <a:ext cx="182880" cy="365760"/>
          </a:xfrm>
          <a:prstGeom prst="rightArrow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90" name="TextBox 15"/>
          <p:cNvSpPr txBox="1"/>
          <p:nvPr/>
        </p:nvSpPr>
        <p:spPr>
          <a:xfrm>
            <a:off x="457200" y="2926080"/>
            <a:ext cx="10972800" cy="1463041"/>
          </a:xfrm>
          <a:prstGeom prst="rect"/>
          <a:noFill/>
        </p:spPr>
        <p:txBody>
          <a:bodyPr wrap="square">
            <a:spAutoFit/>
          </a:bodyPr>
          <a:p>
            <a:pPr algn="l">
              <a:defRPr b="0" sz="1500">
                <a:solidFill>
                  <a:srgbClr val="333333"/>
                </a:solidFill>
                <a:latin typeface="Microsoft YaHei" panose="020B0503020204020204" charset="-122"/>
              </a:defRPr>
            </a:pPr>
            <a:r>
              <a:t>维护方式：</a:t>
            </a:r>
            <a:br/>
            <a:br/>
            <a:r>
              <a:t>▸ Django Admin 后台（/admin）</a:t>
            </a:r>
            <a:br/>
            <a:r>
              <a:t>  - 按分类过滤器快速定位文章</a:t>
            </a:r>
            <a:br/>
            <a:r>
              <a:t>  - 单条数据编辑、Markdown 内容修改</a:t>
            </a:r>
            <a:br/>
            <a:r>
              <a:t>  - 封面图片 URL 更新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65" name=""/>
        <p:cNvGrpSpPr/>
        <p:nvPr/>
      </p:nvGrpSpPr>
      <p:grpSpPr>
        <a:xfrm/>
      </p:grpSpPr>
      <p:sp>
        <p:nvSpPr>
          <p:cNvPr id="1048696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97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七、项目部署</a:t>
            </a:r>
          </a:p>
        </p:txBody>
      </p:sp>
      <p:sp>
        <p:nvSpPr>
          <p:cNvPr id="1048698" name="TextBox 3"/>
          <p:cNvSpPr txBox="1"/>
          <p:nvPr/>
        </p:nvSpPr>
        <p:spPr>
          <a:xfrm>
            <a:off x="914400" y="2926080"/>
            <a:ext cx="10058400" cy="358140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1800">
                <a:solidFill>
                  <a:srgbClr val="CCCCCC"/>
                </a:solidFill>
                <a:latin typeface="Microsoft YaHei" panose="020B0503020204020204" charset="-122"/>
              </a:defRPr>
            </a:pPr>
            <a:r>
              <a:t>Deployment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/>
      </p:grpSpPr>
      <p:sp>
        <p:nvSpPr>
          <p:cNvPr id="1048699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700" name="TextBox 2"/>
          <p:cNvSpPr txBox="1"/>
          <p:nvPr/>
        </p:nvSpPr>
        <p:spPr>
          <a:xfrm>
            <a:off x="548640" y="137160"/>
            <a:ext cx="10972800" cy="51054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7.1 部署架构</a:t>
            </a:r>
          </a:p>
        </p:txBody>
      </p:sp>
      <p:sp>
        <p:nvSpPr>
          <p:cNvPr id="1048701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702" name="TextBox 12"/>
          <p:cNvSpPr txBox="1"/>
          <p:nvPr/>
        </p:nvSpPr>
        <p:spPr>
          <a:xfrm>
            <a:off x="548640" y="1224915"/>
            <a:ext cx="7263765" cy="1476375"/>
          </a:xfrm>
          <a:prstGeom prst="rect"/>
          <a:noFill/>
        </p:spPr>
        <p:txBody>
          <a:bodyPr wrap="square">
            <a:spAutoFit/>
          </a:bodyPr>
          <a:p>
            <a:pPr algn="l">
              <a:defRPr b="0" sz="1500">
                <a:solidFill>
                  <a:srgbClr val="333333"/>
                </a:solidFill>
                <a:latin typeface="Microsoft YaHei" panose="020B0503020204020204" charset="-122"/>
              </a:defRPr>
            </a:pPr>
            <a:r>
              <a:t>部署架构说明：</a:t>
            </a:r>
            <a:br/>
            <a:br/>
            <a:r>
              <a:t>▸ Nginx 反向代理：监听 80/443 端口，将请求转发至 Docker 容器</a:t>
            </a:r>
            <a:br/>
            <a:r>
              <a:t>▸ Docker 容器：运行 Django runserver，隔离运行环境</a:t>
            </a:r>
            <a:br/>
            <a:r>
              <a:t>▸ SSL 证书：Let's Encrypt Certbot 申请</a:t>
            </a:r>
            <a:br/>
            <a:r>
              <a:t>▸ 域名：pythonweb.display.anyi.space</a:t>
            </a:r>
          </a:p>
        </p:txBody>
      </p:sp>
      <p:pic>
        <p:nvPicPr>
          <p:cNvPr id="2097155" name="图片 14" descr="pythonweb-部署架构图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811770" y="1085850"/>
            <a:ext cx="3936365" cy="5321300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69" name=""/>
        <p:cNvGrpSpPr/>
        <p:nvPr/>
      </p:nvGrpSpPr>
      <p:grpSpPr>
        <a:xfrm/>
      </p:grpSpPr>
      <p:sp>
        <p:nvSpPr>
          <p:cNvPr id="1048720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721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八、功能测试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44" name=""/>
        <p:cNvGrpSpPr/>
        <p:nvPr/>
      </p:nvGrpSpPr>
      <p:grpSpPr>
        <a:xfrm/>
      </p:grpSpPr>
      <p:sp>
        <p:nvSpPr>
          <p:cNvPr id="1048589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590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一、小组分工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/>
      </p:grpSpPr>
      <p:sp>
        <p:nvSpPr>
          <p:cNvPr id="1048722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723" name="TextBox 2"/>
          <p:cNvSpPr txBox="1"/>
          <p:nvPr/>
        </p:nvSpPr>
        <p:spPr>
          <a:xfrm>
            <a:off x="548640" y="137160"/>
            <a:ext cx="10972800" cy="51054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八、功能测试结果</a:t>
            </a:r>
          </a:p>
        </p:txBody>
      </p:sp>
      <p:sp>
        <p:nvSpPr>
          <p:cNvPr id="1048724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graphicFrame>
        <p:nvGraphicFramePr>
          <p:cNvPr id="4194309" name="Table 4"/>
          <p:cNvGraphicFramePr>
            <a:graphicFrameLocks noGrp="1"/>
          </p:cNvGraphicFramePr>
          <p:nvPr/>
        </p:nvGraphicFramePr>
        <p:xfrm>
          <a:off x="548640" y="1188720"/>
          <a:ext cx="1106424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/>
                <a:gridCol w="2286000"/>
                <a:gridCol w="6949440"/>
                <a:gridCol w="1097280"/>
              </a:tblGrid>
              <a:tr h="419100"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序号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测试功能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测试步骤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结果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首页轮播图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访问首页，观察轮播自动切换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/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2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首页最新文章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访问首页，显示各模块最新5条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文章详情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点击文章标题，查看Markdown渲染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/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4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学院简介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导航栏点击"学院概况"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领导分工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导航栏点击"领导分工"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/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6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教师队伍分页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进入教师子页面，翻页测试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科研工作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导航栏点击"科研工作"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/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8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党建工作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进入党团&gt;党建工作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招生就业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进入招生就业模块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/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10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管理后台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访问 /admin，登录并管理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通过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191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404页面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访问不存在URL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通过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48725" name="TextBox 5"/>
          <p:cNvSpPr txBox="1"/>
          <p:nvPr/>
        </p:nvSpPr>
        <p:spPr>
          <a:xfrm>
            <a:off x="548640" y="6309360"/>
            <a:ext cx="10972800" cy="332741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1600">
                <a:solidFill>
                  <a:srgbClr val="1A8A1A"/>
                </a:solidFill>
                <a:latin typeface="Microsoft YaHei" panose="020B0503020204020204" charset="-122"/>
              </a:defRPr>
            </a:pPr>
            <a:r>
              <a:t>全部 11 项测试通过 ✓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71" name=""/>
        <p:cNvGrpSpPr/>
        <p:nvPr/>
      </p:nvGrpSpPr>
      <p:grpSpPr>
        <a:xfrm/>
      </p:grpSpPr>
      <p:sp>
        <p:nvSpPr>
          <p:cNvPr id="1048726" name="Rectangle 1"/>
          <p:cNvSpPr/>
          <p:nvPr/>
        </p:nvSpPr>
        <p:spPr>
          <a:xfrm>
            <a:off x="0" y="274320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727" name="TextBox 2"/>
          <p:cNvSpPr txBox="1"/>
          <p:nvPr/>
        </p:nvSpPr>
        <p:spPr>
          <a:xfrm>
            <a:off x="914400" y="1371600"/>
            <a:ext cx="10058400" cy="815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谢谢！</a:t>
            </a:r>
          </a:p>
        </p:txBody>
      </p:sp>
      <p:sp>
        <p:nvSpPr>
          <p:cNvPr id="1048728" name="TextBox 4">
            <a:hlinkClick r:id="rId1" action="ppaction://hlinkfile" tooltip=""/>
          </p:cNvPr>
          <p:cNvSpPr txBox="1"/>
          <p:nvPr/>
        </p:nvSpPr>
        <p:spPr>
          <a:xfrm>
            <a:off x="914400" y="4114800"/>
            <a:ext cx="10058400" cy="358140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1800">
                <a:solidFill>
                  <a:srgbClr val="88AACC"/>
                </a:solidFill>
                <a:latin typeface="Microsoft YaHei" panose="020B0503020204020204" charset="-122"/>
              </a:defRPr>
            </a:pPr>
            <a:r>
              <a:rPr>
                <a:hlinkClick r:id="rId1" action="ppaction://hlinkfile" tooltip=""/>
              </a:rPr>
              <a:t>pythonweb.display.anyi.space</a:t>
            </a:r>
          </a:p>
        </p:txBody>
      </p:sp>
      <p:sp>
        <p:nvSpPr>
          <p:cNvPr id="1048729" name="TextBox 5"/>
          <p:cNvSpPr txBox="1"/>
          <p:nvPr/>
        </p:nvSpPr>
        <p:spPr>
          <a:xfrm>
            <a:off x="914400" y="2973705"/>
            <a:ext cx="10058400" cy="583565"/>
          </a:xfrm>
          <a:prstGeom prst="rect"/>
          <a:noFill/>
        </p:spPr>
        <p:txBody>
          <a:bodyPr wrap="square">
            <a:spAutoFit/>
          </a:bodyPr>
          <a:p>
            <a:pPr algn="ctr">
              <a:defRPr b="0" sz="1600">
                <a:solidFill>
                  <a:srgbClr val="999999"/>
                </a:solidFill>
                <a:latin typeface="Microsoft YaHei" panose="020B0503020204020204" charset="-122"/>
              </a:defRPr>
            </a:pPr>
            <a:r>
              <a:t>黄略 · 杨昊廷 · 李锐 · 朱启政 · 毕熙</a:t>
            </a:r>
            <a:b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/>
      </p:grpSpPr>
      <p:sp>
        <p:nvSpPr>
          <p:cNvPr id="1048591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592" name="TextBox 2"/>
          <p:cNvSpPr txBox="1"/>
          <p:nvPr/>
        </p:nvSpPr>
        <p:spPr>
          <a:xfrm>
            <a:off x="548640" y="137160"/>
            <a:ext cx="10972800" cy="51054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一、小组分工</a:t>
            </a:r>
          </a:p>
        </p:txBody>
      </p:sp>
      <p:sp>
        <p:nvSpPr>
          <p:cNvPr id="1048593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graphicFrame>
        <p:nvGraphicFramePr>
          <p:cNvPr id="4194304" name="Table 4"/>
          <p:cNvGraphicFramePr>
            <a:graphicFrameLocks noGrp="1"/>
          </p:cNvGraphicFramePr>
          <p:nvPr/>
        </p:nvGraphicFramePr>
        <p:xfrm>
          <a:off x="731520" y="1280160"/>
          <a:ext cx="1069848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2560320"/>
                <a:gridCol w="6492240"/>
              </a:tblGrid>
              <a:tr h="792480"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成员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角色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核心工作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黄略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项目组长</a:t>
                      </a:r>
                    </a:p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前后端开发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架构设计 · 项目初始化 · 数据模型</a:t>
                      </a:r>
                      <a:r>
                        <a:rPr lang="zh-CN"/>
                        <a:t>设计</a:t>
                      </a:r>
                    </a:p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路由配置 · base.html</a:t>
                      </a:r>
                      <a:r>
                        <a:rPr lang="zh-CN"/>
                        <a:t>基础模板</a:t>
                      </a:r>
                      <a:r>
                        <a:t> ·</a:t>
                      </a:r>
                      <a:r>
                        <a:rPr lang="zh-CN"/>
                        <a:t>域名和</a:t>
                      </a:r>
                      <a:r>
                        <a:rPr lang="en-US"/>
                        <a:t>SSL</a:t>
                      </a:r>
                      <a:r>
                        <a:rPr altLang="en-US" lang="zh-CN"/>
                        <a:t>证书申请</a:t>
                      </a:r>
                      <a:r>
                        <a:t> · </a:t>
                      </a:r>
                      <a:r>
                        <a:rPr lang="zh-CN"/>
                        <a:t>项目部署</a:t>
                      </a:r>
                      <a:endParaRPr lang="zh-CN"/>
                    </a:p>
                  </a:txBody>
                  <a:tcPr anchor="ctr"/>
                </a:tc>
              </a:tr>
              <a:tr h="7924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杨昊廷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前后端开发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视图函数 · 模板页面</a:t>
                      </a:r>
                    </a:p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Markdown渲染 · Paginator分页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李锐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数据采集与清洗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artUtil.py爬虫 · urllib+BeautifulSoup</a:t>
                      </a:r>
                      <a:r>
                        <a:rPr lang="zh-CN"/>
                        <a:t>数据清洗</a:t>
                      </a:r>
                    </a:p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HTML→Markdown · 图片链接补全</a:t>
                      </a:r>
                    </a:p>
                  </a:txBody>
                  <a:tcPr anchor="ctr"/>
                </a:tc>
              </a:tr>
              <a:tr h="7924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朱启政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数据采集与清洗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数据格式化 · 质量检查</a:t>
                      </a:r>
                    </a:p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分类标注 · 图片</a:t>
                      </a:r>
                      <a:r>
                        <a:rPr lang="zh-CN"/>
                        <a:t>素材</a:t>
                      </a:r>
                      <a:r>
                        <a:t>管理 · ORM录入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毕熙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数据录入与维护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 lang="zh-CN"/>
                        <a:t>文章</a:t>
                      </a:r>
                      <a:r>
                        <a:t>批量录入 · 内容校验 · 分类保障</a:t>
                      </a:r>
                    </a:p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封面维护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46" name=""/>
        <p:cNvGrpSpPr/>
        <p:nvPr/>
      </p:nvGrpSpPr>
      <p:grpSpPr>
        <a:xfrm/>
      </p:grpSpPr>
      <p:sp>
        <p:nvSpPr>
          <p:cNvPr id="1048594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595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二、项目设计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/>
      </p:grpSpPr>
      <p:sp>
        <p:nvSpPr>
          <p:cNvPr id="1048596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597" name="TextBox 2"/>
          <p:cNvSpPr txBox="1"/>
          <p:nvPr/>
        </p:nvSpPr>
        <p:spPr>
          <a:xfrm>
            <a:off x="548640" y="137160"/>
            <a:ext cx="10972800" cy="51054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2.1 设计目标与技术选型</a:t>
            </a:r>
          </a:p>
        </p:txBody>
      </p:sp>
      <p:sp>
        <p:nvSpPr>
          <p:cNvPr id="1048598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599" name="TextBox 5"/>
          <p:cNvSpPr txBox="1"/>
          <p:nvPr/>
        </p:nvSpPr>
        <p:spPr>
          <a:xfrm>
            <a:off x="548640" y="1327785"/>
            <a:ext cx="5486400" cy="2021841"/>
          </a:xfrm>
          <a:prstGeom prst="rect"/>
          <a:noFill/>
        </p:spPr>
        <p:txBody>
          <a:bodyPr wrap="square">
            <a:spAutoFit/>
          </a:bodyPr>
          <a:p>
            <a:pPr algn="l">
              <a:defRPr b="0" sz="1600">
                <a:solidFill>
                  <a:srgbClr val="333333"/>
                </a:solidFill>
                <a:latin typeface="Microsoft YaHei" panose="020B0503020204020204" charset="-122"/>
              </a:defRPr>
            </a:pPr>
            <a:r>
              <a:t>【技术选型】</a:t>
            </a:r>
            <a:br/>
            <a:r>
              <a:t>后端：Python 3.7 + Django 3.2.25 (MTV)</a:t>
            </a:r>
            <a:br/>
            <a:r>
              <a:t>前端：Bootstrap 3 + jQuery（响应式）</a:t>
            </a:r>
            <a:br/>
            <a:r>
              <a:t>数据库：SQLite3</a:t>
            </a:r>
            <a:br/>
            <a:r>
              <a:t>开发工具：PyCharm + Git</a:t>
            </a:r>
            <a:br/>
            <a:r>
              <a:t>部署：Docker + Nginx + Let's Encrypt</a:t>
            </a:r>
            <a:br/>
            <a:r>
              <a:t>参考网站：www-new.gwng.edu.cn/xkxy/main.psp</a:t>
            </a:r>
            <a:br/>
            <a:r>
              <a:t>部署域名：pythonweb.display.anyi.space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/>
      </p:grpSpPr>
      <p:sp>
        <p:nvSpPr>
          <p:cNvPr id="1048600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01" name="TextBox 2"/>
          <p:cNvSpPr txBox="1"/>
          <p:nvPr/>
        </p:nvSpPr>
        <p:spPr>
          <a:xfrm>
            <a:off x="548640" y="137160"/>
            <a:ext cx="10972800" cy="52197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2.</a:t>
            </a:r>
            <a:r>
              <a:rPr lang="en-US"/>
              <a:t>2</a:t>
            </a:r>
            <a:r>
              <a:t> 项目</a:t>
            </a:r>
            <a:r>
              <a:rPr lang="zh-CN"/>
              <a:t>架构</a:t>
            </a:r>
            <a:endParaRPr lang="zh-CN"/>
          </a:p>
        </p:txBody>
      </p:sp>
      <p:sp>
        <p:nvSpPr>
          <p:cNvPr id="1048602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pic>
        <p:nvPicPr>
          <p:cNvPr id="2097152" name="图片 6" descr="pythonweb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786245" y="894715"/>
            <a:ext cx="5135880" cy="5722620"/>
          </a:xfrm>
          <a:prstGeom prst="rect"/>
        </p:spPr>
      </p:pic>
      <p:sp>
        <p:nvSpPr>
          <p:cNvPr id="1048603" name="TextBox 4"/>
          <p:cNvSpPr txBox="1"/>
          <p:nvPr/>
        </p:nvSpPr>
        <p:spPr>
          <a:xfrm>
            <a:off x="548640" y="1188720"/>
            <a:ext cx="5486400" cy="1539240"/>
          </a:xfrm>
          <a:prstGeom prst="rect"/>
          <a:noFill/>
        </p:spPr>
        <p:txBody>
          <a:bodyPr wrap="square">
            <a:spAutoFit/>
          </a:bodyPr>
          <a:p>
            <a:pPr algn="l">
              <a:defRPr b="0" sz="1600">
                <a:solidFill>
                  <a:srgbClr val="333333"/>
                </a:solidFill>
                <a:latin typeface="Microsoft YaHei" panose="020B0503020204020204" charset="-122"/>
              </a:defRPr>
            </a:pPr>
            <a:r>
              <a:t>【设计目标】</a:t>
            </a:r>
            <a:br/>
            <a:r>
              <a:t>▸ 重构学院官网（参考 www-new.gwng.edu.cn）</a:t>
            </a:r>
            <a:br/>
            <a:r>
              <a:t>▸ 用 Django 动态站点替代静态页面</a:t>
            </a:r>
            <a:br/>
            <a:r>
              <a:t>▸ 实现内容的动态管理和展示</a:t>
            </a:r>
            <a:br/>
            <a:r>
              <a:t>▸ 覆盖：学院概况、教师队伍、科研工作、</a:t>
            </a:r>
            <a:br/>
            <a:r>
              <a:t>   党团工作、招生就业六大模块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3C6E"/>
        </a:solidFill>
        <a:effectLst/>
      </p:bgPr>
    </p:bg>
    <p:spTree>
      <p:nvGrpSpPr>
        <p:cNvPr id="49" name=""/>
        <p:cNvGrpSpPr/>
        <p:nvPr/>
      </p:nvGrpSpPr>
      <p:grpSpPr>
        <a:xfrm/>
      </p:grpSpPr>
      <p:sp>
        <p:nvSpPr>
          <p:cNvPr id="1048604" name="Rectangle 1"/>
          <p:cNvSpPr/>
          <p:nvPr/>
        </p:nvSpPr>
        <p:spPr>
          <a:xfrm>
            <a:off x="0" y="2560320"/>
            <a:ext cx="12191695" cy="54864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05" name="TextBox 2"/>
          <p:cNvSpPr txBox="1"/>
          <p:nvPr/>
        </p:nvSpPr>
        <p:spPr>
          <a:xfrm>
            <a:off x="914400" y="1371600"/>
            <a:ext cx="10058400" cy="688340"/>
          </a:xfrm>
          <a:prstGeom prst="rect"/>
          <a:noFill/>
        </p:spPr>
        <p:txBody>
          <a:bodyPr wrap="square">
            <a:spAutoFit/>
          </a:bodyPr>
          <a:p>
            <a:pPr algn="ctr">
              <a:defRPr b="1" sz="40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三、数据实体设计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/>
      </p:grpSpPr>
      <p:sp>
        <p:nvSpPr>
          <p:cNvPr id="1048606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07" name="TextBox 2"/>
          <p:cNvSpPr txBox="1"/>
          <p:nvPr/>
        </p:nvSpPr>
        <p:spPr>
          <a:xfrm>
            <a:off x="548640" y="137160"/>
            <a:ext cx="10972800" cy="52197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3.</a:t>
            </a:r>
            <a:r>
              <a:rPr lang="en-US"/>
              <a:t>1</a:t>
            </a:r>
            <a:r>
              <a:t> Banner 轮播图模型</a:t>
            </a:r>
          </a:p>
        </p:txBody>
      </p:sp>
      <p:sp>
        <p:nvSpPr>
          <p:cNvPr id="1048608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graphicFrame>
        <p:nvGraphicFramePr>
          <p:cNvPr id="4194305" name="Table 4"/>
          <p:cNvGraphicFramePr>
            <a:graphicFrameLocks noGrp="1"/>
          </p:cNvGraphicFramePr>
          <p:nvPr/>
        </p:nvGraphicFramePr>
        <p:xfrm>
          <a:off x="914400" y="1432560"/>
          <a:ext cx="1030795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22625"/>
                <a:gridCol w="2286000"/>
                <a:gridCol w="4799330"/>
              </a:tblGrid>
              <a:tr h="457200"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字段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类型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说明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id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AutoField (PK)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主键</a:t>
                      </a:r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title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CharField(200)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标题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572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url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URLField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图片链接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5720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order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IntegerField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排序序号（倒序排列）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/>
      </p:grpSpPr>
      <p:sp>
        <p:nvSpPr>
          <p:cNvPr id="1048609" name="Rectangle 1"/>
          <p:cNvSpPr/>
          <p:nvPr/>
        </p:nvSpPr>
        <p:spPr>
          <a:xfrm>
            <a:off x="0" y="0"/>
            <a:ext cx="12191695" cy="822960"/>
          </a:xfrm>
          <a:prstGeom prst="rect"/>
          <a:solidFill>
            <a:srgbClr val="1A3C6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sp>
        <p:nvSpPr>
          <p:cNvPr id="1048610" name="TextBox 2"/>
          <p:cNvSpPr txBox="1"/>
          <p:nvPr/>
        </p:nvSpPr>
        <p:spPr>
          <a:xfrm>
            <a:off x="548640" y="137160"/>
            <a:ext cx="10972800" cy="521970"/>
          </a:xfrm>
          <a:prstGeom prst="rect"/>
          <a:noFill/>
        </p:spPr>
        <p:txBody>
          <a:bodyPr wrap="square">
            <a:spAutoFit/>
          </a:bodyPr>
          <a:p>
            <a:pPr algn="l">
              <a:defRPr b="1" sz="2800">
                <a:solidFill>
                  <a:srgbClr val="FFFFFF"/>
                </a:solidFill>
                <a:latin typeface="Microsoft YaHei" panose="020B0503020204020204" charset="-122"/>
              </a:defRPr>
            </a:pPr>
            <a:r>
              <a:t>3.</a:t>
            </a:r>
            <a:r>
              <a:rPr lang="en-US"/>
              <a:t>2</a:t>
            </a:r>
            <a:r>
              <a:t> Article 文章模型</a:t>
            </a:r>
          </a:p>
        </p:txBody>
      </p:sp>
      <p:sp>
        <p:nvSpPr>
          <p:cNvPr id="1048611" name="Rectangle 3"/>
          <p:cNvSpPr/>
          <p:nvPr/>
        </p:nvSpPr>
        <p:spPr>
          <a:xfrm>
            <a:off x="0" y="822960"/>
            <a:ext cx="12191695" cy="36576"/>
          </a:xfrm>
          <a:prstGeom prst="rect"/>
          <a:solidFill>
            <a:srgbClr val="F08C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</a:p>
        </p:txBody>
      </p:sp>
      <p:graphicFrame>
        <p:nvGraphicFramePr>
          <p:cNvPr id="4194306" name="Table 4"/>
          <p:cNvGraphicFramePr>
            <a:graphicFrameLocks noGrp="1"/>
          </p:cNvGraphicFramePr>
          <p:nvPr/>
        </p:nvGraphicFramePr>
        <p:xfrm>
          <a:off x="914400" y="1188720"/>
          <a:ext cx="1033272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4846320"/>
              </a:tblGrid>
              <a:tr h="487680"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字段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类型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  <a:tc>
                  <a:txBody>
                    <a:bodyPr/>
                    <a:p>
                      <a:pPr algn="ctr">
                        <a:defRPr b="1" sz="1200">
                          <a:solidFill>
                            <a:srgbClr val="FFFFFF"/>
                          </a:solidFill>
                          <a:latin typeface="Microsoft YaHei" panose="020B0503020204020204" charset="-122"/>
                        </a:defRPr>
                      </a:pPr>
                      <a:r>
                        <a:t>说明</a:t>
                      </a:r>
                    </a:p>
                  </a:txBody>
                  <a:tcPr anchor="ctr">
                    <a:solidFill>
                      <a:srgbClr val="2D5F9E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id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AutoField (PK)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主键</a:t>
                      </a:r>
                    </a:p>
                  </a:txBody>
                  <a:tcPr anchor="ctr"/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title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CharField(200)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文章标题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markdown_content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TextField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Markdown 格式内容（存储格式）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html_content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TextField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HTML 格式（预留）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category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CharField(50)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rPr>
                          <a:solidFill>
                            <a:srgbClr val="FF0000"/>
                          </a:solidFill>
                        </a:rPr>
                        <a:t>文章分类（14种选择）</a:t>
                      </a: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cover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URLField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封面图片链接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created_at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DateTimeField</a:t>
                      </a:r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创建时间（自动）</a:t>
                      </a:r>
                    </a:p>
                  </a:txBody>
                  <a:tcPr anchor="ctr"/>
                </a:tc>
              </a:tr>
              <a:tr h="487680"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updated_at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DateTimeField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  <a:tc>
                  <a:txBody>
                    <a:bodyPr/>
                    <a:p>
                      <a:pPr algn="ctr">
                        <a:defRPr sz="1200">
                          <a:solidFill>
                            <a:srgbClr val="333333"/>
                          </a:solidFill>
                          <a:latin typeface="Microsoft YaHei" panose="020B0503020204020204" charset="-122"/>
                        </a:defRPr>
                      </a:pPr>
                      <a:r>
                        <a:t>更新时间（自动）</a:t>
                      </a:r>
                    </a:p>
                  </a:txBody>
                  <a:tcPr anchor="ctr">
                    <a:solidFill>
                      <a:srgbClr val="F0F5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NOH-AN00</dc:creator>
  <cp:lastModifiedBy>杨逸</cp:lastModifiedBy>
  <dcterms:created xsi:type="dcterms:W3CDTF">2026-06-13T13:22:16Z</dcterms:created>
  <dcterms:modified xsi:type="dcterms:W3CDTF">2026-06-16T02:56:09Z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E0F462019FB73394D9602D6ADBB66ECC_42</vt:lpwstr>
  </property>
  <property fmtid="{D5CDD505-2E9C-101B-9397-08002B2CF9AE}" pid="3" name="KSOProductBuildVer">
    <vt:lpwstr>2052-12.1.2.25882</vt:lpwstr>
  </property>
</Properties>
</file>